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slides/slide52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1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50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10.xml" ContentType="application/vnd.openxmlformats-officedocument.presentationml.slide+xml"/>
  <Override PartName="/ppt/slides/slide56.xml" ContentType="application/vnd.openxmlformats-officedocument.presentationml.slide+xml"/>
  <Override PartName="/ppt/slides/slide8.xml" ContentType="application/vnd.openxmlformats-officedocument.presentationml.slide+xml"/>
  <Override PartName="/ppt/slides/_rels/slide56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50.xml.rels" ContentType="application/vnd.openxmlformats-package.relationships+xml"/>
  <Override PartName="/ppt/slides/_rels/slide5.xml.rels" ContentType="application/vnd.openxmlformats-package.relationships+xml"/>
  <Override PartName="/ppt/slides/_rels/slide27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51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29.xml.rels" ContentType="application/vnd.openxmlformats-package.relationships+xml"/>
  <Override PartName="/ppt/slides/_rels/slide10.xml.rels" ContentType="application/vnd.openxmlformats-package.relationships+xml"/>
  <Override PartName="/ppt/slides/_rels/slide26.xml.rels" ContentType="application/vnd.openxmlformats-package.relationships+xml"/>
  <Override PartName="/ppt/slides/_rels/slide30.xml.rels" ContentType="application/vnd.openxmlformats-package.relationships+xml"/>
  <Override PartName="/ppt/slides/_rels/slide33.xml.rels" ContentType="application/vnd.openxmlformats-package.relationships+xml"/>
  <Override PartName="/ppt/slides/_rels/slide44.xml.rels" ContentType="application/vnd.openxmlformats-package.relationships+xml"/>
  <Override PartName="/ppt/slides/_rels/slide34.xml.rels" ContentType="application/vnd.openxmlformats-package.relationships+xml"/>
  <Override PartName="/ppt/slides/_rels/slide45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37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6.xml.rels" ContentType="application/vnd.openxmlformats-package.relationships+xml"/>
  <Override PartName="/ppt/slides/slide53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20.xml" ContentType="application/vnd.openxmlformats-officedocument.presentationml.slide+xml"/>
  <Override PartName="/ppt/slides/slide54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55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Layouts/slideLayout108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_rels/slideLayout107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6.xml.rels" ContentType="application/vnd.openxmlformats-package.relationships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9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_rels/presentation.xml.rels" ContentType="application/vnd.openxmlformats-package.relationships+xml"/>
  <Override PartName="/ppt/media/image76.png" ContentType="image/png"/>
  <Override PartName="/ppt/media/image75.png" ContentType="image/png"/>
  <Override PartName="/ppt/media/image74.png" ContentType="image/png"/>
  <Override PartName="/ppt/media/image73.png" ContentType="image/png"/>
  <Override PartName="/ppt/media/image72.png" ContentType="image/png"/>
  <Override PartName="/ppt/media/image71.png" ContentType="image/png"/>
  <Override PartName="/ppt/media/image70.png" ContentType="image/png"/>
  <Override PartName="/ppt/media/image68.png" ContentType="image/png"/>
  <Override PartName="/ppt/media/image67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63.png" ContentType="image/png"/>
  <Override PartName="/ppt/media/image62.png" ContentType="image/png"/>
  <Override PartName="/ppt/media/image61.png" ContentType="image/png"/>
  <Override PartName="/ppt/media/image60.png" ContentType="image/png"/>
  <Override PartName="/ppt/media/image50.png" ContentType="image/png"/>
  <Override PartName="/ppt/media/image49.png" ContentType="image/png"/>
  <Override PartName="/ppt/media/image48.png" ContentType="image/png"/>
  <Override PartName="/ppt/media/image47.png" ContentType="image/png"/>
  <Override PartName="/ppt/media/image20.png" ContentType="image/png"/>
  <Override PartName="/ppt/media/image55.png" ContentType="image/png"/>
  <Override PartName="/ppt/media/image5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39.png" ContentType="image/png"/>
  <Override PartName="/ppt/media/image53.png" ContentType="image/png"/>
  <Override PartName="/ppt/media/image3.png" ContentType="image/png"/>
  <Override PartName="/ppt/media/image38.png" ContentType="image/png"/>
  <Override PartName="/ppt/media/image22.png" ContentType="image/png"/>
  <Override PartName="/ppt/media/image57.png" ContentType="image/png"/>
  <Override PartName="/ppt/media/image7.png" ContentType="image/png"/>
  <Override PartName="/ppt/media/image52.png" ContentType="image/png"/>
  <Override PartName="/ppt/media/image2.png" ContentType="image/png"/>
  <Override PartName="/ppt/media/image37.png" ContentType="image/png"/>
  <Override PartName="/ppt/media/image21.png" ContentType="image/png"/>
  <Override PartName="/ppt/media/image56.png" ContentType="image/png"/>
  <Override PartName="/ppt/media/image6.png" ContentType="image/png"/>
  <Override PartName="/ppt/media/image51.png" ContentType="image/png"/>
  <Override PartName="/ppt/media/image1.png" ContentType="image/png"/>
  <Override PartName="/ppt/media/image36.png" ContentType="image/png"/>
  <Override PartName="/ppt/media/image58.png" ContentType="image/png"/>
  <Override PartName="/ppt/media/image8.png" ContentType="image/png"/>
  <Override PartName="/ppt/media/image23.png" ContentType="image/png"/>
  <Override PartName="/ppt/media/image69.png" ContentType="image/png"/>
  <Override PartName="/ppt/media/image10.png" ContentType="image/png"/>
  <Override PartName="/ppt/media/image59.png" ContentType="image/png"/>
  <Override PartName="/ppt/media/image9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54.png" ContentType="image/png"/>
  <Override PartName="/ppt/media/image4.png" ContentType="image/png"/>
  <Override PartName="/ppt/media/image41.jpeg" ContentType="image/jpe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40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  <p:sldMasterId id="2147483752" r:id="rId10"/>
  </p:sld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  <p:sldId id="295" r:id="rId50"/>
    <p:sldId id="296" r:id="rId51"/>
    <p:sldId id="297" r:id="rId52"/>
    <p:sldId id="298" r:id="rId53"/>
    <p:sldId id="299" r:id="rId54"/>
    <p:sldId id="300" r:id="rId55"/>
    <p:sldId id="301" r:id="rId56"/>
    <p:sldId id="302" r:id="rId57"/>
    <p:sldId id="303" r:id="rId58"/>
    <p:sldId id="304" r:id="rId59"/>
    <p:sldId id="305" r:id="rId60"/>
    <p:sldId id="306" r:id="rId61"/>
    <p:sldId id="307" r:id="rId62"/>
    <p:sldId id="308" r:id="rId63"/>
    <p:sldId id="309" r:id="rId64"/>
    <p:sldId id="310" r:id="rId65"/>
    <p:sldId id="311" r:id="rId66"/>
  </p:sldIdLst>
  <p:sldSz cx="9144000" cy="51435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Relationship Id="rId36" Type="http://schemas.openxmlformats.org/officeDocument/2006/relationships/slide" Target="slides/slide26.xml"/><Relationship Id="rId37" Type="http://schemas.openxmlformats.org/officeDocument/2006/relationships/slide" Target="slides/slide27.xml"/><Relationship Id="rId38" Type="http://schemas.openxmlformats.org/officeDocument/2006/relationships/slide" Target="slides/slide28.xml"/><Relationship Id="rId39" Type="http://schemas.openxmlformats.org/officeDocument/2006/relationships/slide" Target="slides/slide29.xml"/><Relationship Id="rId40" Type="http://schemas.openxmlformats.org/officeDocument/2006/relationships/slide" Target="slides/slide30.xml"/><Relationship Id="rId41" Type="http://schemas.openxmlformats.org/officeDocument/2006/relationships/slide" Target="slides/slide31.xml"/><Relationship Id="rId42" Type="http://schemas.openxmlformats.org/officeDocument/2006/relationships/slide" Target="slides/slide32.xml"/><Relationship Id="rId43" Type="http://schemas.openxmlformats.org/officeDocument/2006/relationships/slide" Target="slides/slide33.xml"/><Relationship Id="rId44" Type="http://schemas.openxmlformats.org/officeDocument/2006/relationships/slide" Target="slides/slide34.xml"/><Relationship Id="rId45" Type="http://schemas.openxmlformats.org/officeDocument/2006/relationships/slide" Target="slides/slide35.xml"/><Relationship Id="rId46" Type="http://schemas.openxmlformats.org/officeDocument/2006/relationships/slide" Target="slides/slide36.xml"/><Relationship Id="rId47" Type="http://schemas.openxmlformats.org/officeDocument/2006/relationships/slide" Target="slides/slide37.xml"/><Relationship Id="rId48" Type="http://schemas.openxmlformats.org/officeDocument/2006/relationships/slide" Target="slides/slide38.xml"/><Relationship Id="rId49" Type="http://schemas.openxmlformats.org/officeDocument/2006/relationships/slide" Target="slides/slide39.xml"/><Relationship Id="rId50" Type="http://schemas.openxmlformats.org/officeDocument/2006/relationships/slide" Target="slides/slide40.xml"/><Relationship Id="rId51" Type="http://schemas.openxmlformats.org/officeDocument/2006/relationships/slide" Target="slides/slide41.xml"/><Relationship Id="rId52" Type="http://schemas.openxmlformats.org/officeDocument/2006/relationships/slide" Target="slides/slide42.xml"/><Relationship Id="rId53" Type="http://schemas.openxmlformats.org/officeDocument/2006/relationships/slide" Target="slides/slide43.xml"/><Relationship Id="rId54" Type="http://schemas.openxmlformats.org/officeDocument/2006/relationships/slide" Target="slides/slide44.xml"/><Relationship Id="rId55" Type="http://schemas.openxmlformats.org/officeDocument/2006/relationships/slide" Target="slides/slide45.xml"/><Relationship Id="rId56" Type="http://schemas.openxmlformats.org/officeDocument/2006/relationships/slide" Target="slides/slide46.xml"/><Relationship Id="rId57" Type="http://schemas.openxmlformats.org/officeDocument/2006/relationships/slide" Target="slides/slide47.xml"/><Relationship Id="rId58" Type="http://schemas.openxmlformats.org/officeDocument/2006/relationships/slide" Target="slides/slide48.xml"/><Relationship Id="rId59" Type="http://schemas.openxmlformats.org/officeDocument/2006/relationships/slide" Target="slides/slide49.xml"/><Relationship Id="rId60" Type="http://schemas.openxmlformats.org/officeDocument/2006/relationships/slide" Target="slides/slide50.xml"/><Relationship Id="rId61" Type="http://schemas.openxmlformats.org/officeDocument/2006/relationships/slide" Target="slides/slide51.xml"/><Relationship Id="rId62" Type="http://schemas.openxmlformats.org/officeDocument/2006/relationships/slide" Target="slides/slide52.xml"/><Relationship Id="rId63" Type="http://schemas.openxmlformats.org/officeDocument/2006/relationships/slide" Target="slides/slide53.xml"/><Relationship Id="rId64" Type="http://schemas.openxmlformats.org/officeDocument/2006/relationships/slide" Target="slides/slide54.xml"/><Relationship Id="rId65" Type="http://schemas.openxmlformats.org/officeDocument/2006/relationships/slide" Target="slides/slide55.xml"/><Relationship Id="rId66" Type="http://schemas.openxmlformats.org/officeDocument/2006/relationships/slide" Target="slides/slide5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<Relationship Id="rId2" Type="http://schemas.openxmlformats.org/officeDocument/2006/relationships/image" Target="../media/image38.png"/><Relationship Id="rId3" Type="http://schemas.openxmlformats.org/officeDocument/2006/relationships/image" Target="../media/image39.pn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8.png"/><Relationship Id="rId3" Type="http://schemas.openxmlformats.org/officeDocument/2006/relationships/image" Target="../media/image19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20.png"/><Relationship Id="rId3" Type="http://schemas.openxmlformats.org/officeDocument/2006/relationships/image" Target="../media/image21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24.png"/><Relationship Id="rId3" Type="http://schemas.openxmlformats.org/officeDocument/2006/relationships/image" Target="../media/image25.png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29.png"/><Relationship Id="rId3" Type="http://schemas.openxmlformats.org/officeDocument/2006/relationships/image" Target="../media/image30.png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<Relationship Id="rId2" Type="http://schemas.openxmlformats.org/officeDocument/2006/relationships/image" Target="../media/image34.png"/><Relationship Id="rId3" Type="http://schemas.openxmlformats.org/officeDocument/2006/relationships/image" Target="../media/image35.png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6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57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80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20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0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61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6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197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5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236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7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278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17" name="" descr=""/>
          <p:cNvPicPr/>
          <p:nvPr/>
        </p:nvPicPr>
        <p:blipFill>
          <a:blip r:embed="rId2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  <p:pic>
        <p:nvPicPr>
          <p:cNvPr id="318" name="" descr=""/>
          <p:cNvPicPr/>
          <p:nvPr/>
        </p:nvPicPr>
        <p:blipFill>
          <a:blip r:embed="rId3"/>
          <a:stretch/>
        </p:blipFill>
        <p:spPr>
          <a:xfrm>
            <a:off x="2702160" y="1203480"/>
            <a:ext cx="3738600" cy="2982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31.png"/><Relationship Id="rId3" Type="http://schemas.openxmlformats.org/officeDocument/2006/relationships/image" Target="../media/image32.png"/><Relationship Id="rId4" Type="http://schemas.openxmlformats.org/officeDocument/2006/relationships/image" Target="../media/image33.png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9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4.xml"/><Relationship Id="rId15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96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Relationship Id="rId4" Type="http://schemas.openxmlformats.org/officeDocument/2006/relationships/slideLayout" Target="../slideLayouts/slideLayout97.xml"/><Relationship Id="rId5" Type="http://schemas.openxmlformats.org/officeDocument/2006/relationships/slideLayout" Target="../slideLayouts/slideLayout98.xml"/><Relationship Id="rId6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0.xml"/><Relationship Id="rId8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06.xml"/><Relationship Id="rId14" Type="http://schemas.openxmlformats.org/officeDocument/2006/relationships/slideLayout" Target="../slideLayouts/slideLayout107.xml"/><Relationship Id="rId15" Type="http://schemas.openxmlformats.org/officeDocument/2006/relationships/slideLayout" Target="../slideLayouts/slideLayout10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1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4594680"/>
            <a:ext cx="9141480" cy="546480"/>
          </a:xfrm>
          <a:prstGeom prst="rect">
            <a:avLst/>
          </a:prstGeom>
          <a:solidFill>
            <a:srgbClr val="683086"/>
          </a:solidFill>
          <a:ln w="9360">
            <a:solidFill>
              <a:srgbClr val="a8d256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" name="Picture 3" descr=""/>
          <p:cNvPicPr/>
          <p:nvPr/>
        </p:nvPicPr>
        <p:blipFill>
          <a:blip r:embed="rId2"/>
          <a:stretch/>
        </p:blipFill>
        <p:spPr>
          <a:xfrm>
            <a:off x="8192880" y="4749120"/>
            <a:ext cx="375480" cy="226080"/>
          </a:xfrm>
          <a:prstGeom prst="rect">
            <a:avLst/>
          </a:prstGeom>
          <a:ln>
            <a:noFill/>
          </a:ln>
        </p:spPr>
      </p:pic>
      <p:pic>
        <p:nvPicPr>
          <p:cNvPr id="2" name="Picture 4" descr=""/>
          <p:cNvPicPr/>
          <p:nvPr/>
        </p:nvPicPr>
        <p:blipFill>
          <a:blip r:embed="rId3"/>
          <a:stretch/>
        </p:blipFill>
        <p:spPr>
          <a:xfrm>
            <a:off x="457200" y="4759560"/>
            <a:ext cx="3221280" cy="241920"/>
          </a:xfrm>
          <a:prstGeom prst="rect">
            <a:avLst/>
          </a:prstGeom>
          <a:ln>
            <a:noFill/>
          </a:ln>
        </p:spPr>
      </p:pic>
      <p:sp>
        <p:nvSpPr>
          <p:cNvPr id="3" name="CustomShape 2"/>
          <p:cNvSpPr/>
          <p:nvPr/>
        </p:nvSpPr>
        <p:spPr>
          <a:xfrm>
            <a:off x="0" y="0"/>
            <a:ext cx="9141480" cy="5141160"/>
          </a:xfrm>
          <a:prstGeom prst="rect">
            <a:avLst/>
          </a:prstGeom>
          <a:solidFill>
            <a:srgbClr val="683086"/>
          </a:solidFill>
          <a:ln w="9360">
            <a:solidFill>
              <a:srgbClr val="a8d256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4" name="Picture 2" descr=""/>
          <p:cNvPicPr/>
          <p:nvPr/>
        </p:nvPicPr>
        <p:blipFill>
          <a:blip r:embed="rId4"/>
          <a:stretch/>
        </p:blipFill>
        <p:spPr>
          <a:xfrm>
            <a:off x="6842880" y="2301840"/>
            <a:ext cx="2665440" cy="3851640"/>
          </a:xfrm>
          <a:prstGeom prst="rect">
            <a:avLst/>
          </a:prstGeom>
          <a:ln>
            <a:noFill/>
          </a:ln>
        </p:spPr>
      </p:pic>
      <p:sp>
        <p:nvSpPr>
          <p:cNvPr id="5" name="Line 3"/>
          <p:cNvSpPr/>
          <p:nvPr/>
        </p:nvSpPr>
        <p:spPr>
          <a:xfrm>
            <a:off x="685800" y="2700000"/>
            <a:ext cx="6963480" cy="360"/>
          </a:xfrm>
          <a:prstGeom prst="line">
            <a:avLst/>
          </a:prstGeom>
          <a:ln w="57240">
            <a:solidFill>
              <a:srgbClr val="ffff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1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0" y="4594680"/>
            <a:ext cx="9141480" cy="546480"/>
          </a:xfrm>
          <a:prstGeom prst="rect">
            <a:avLst/>
          </a:prstGeom>
          <a:solidFill>
            <a:srgbClr val="683086"/>
          </a:solidFill>
          <a:ln w="9360">
            <a:solidFill>
              <a:srgbClr val="a8d256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43" name="Picture 3" descr=""/>
          <p:cNvPicPr/>
          <p:nvPr/>
        </p:nvPicPr>
        <p:blipFill>
          <a:blip r:embed="rId2"/>
          <a:stretch/>
        </p:blipFill>
        <p:spPr>
          <a:xfrm>
            <a:off x="8192880" y="4749120"/>
            <a:ext cx="375480" cy="226080"/>
          </a:xfrm>
          <a:prstGeom prst="rect">
            <a:avLst/>
          </a:prstGeom>
          <a:ln>
            <a:noFill/>
          </a:ln>
        </p:spPr>
      </p:pic>
      <p:pic>
        <p:nvPicPr>
          <p:cNvPr id="44" name="Picture 4" descr=""/>
          <p:cNvPicPr/>
          <p:nvPr/>
        </p:nvPicPr>
        <p:blipFill>
          <a:blip r:embed="rId3"/>
          <a:stretch/>
        </p:blipFill>
        <p:spPr>
          <a:xfrm>
            <a:off x="457200" y="4759560"/>
            <a:ext cx="3221280" cy="241920"/>
          </a:xfrm>
          <a:prstGeom prst="rect">
            <a:avLst/>
          </a:prstGeom>
          <a:ln>
            <a:noFill/>
          </a:ln>
        </p:spPr>
      </p:pic>
      <p:sp>
        <p:nvSpPr>
          <p:cNvPr id="4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 hidden="1"/>
          <p:cNvSpPr/>
          <p:nvPr/>
        </p:nvSpPr>
        <p:spPr>
          <a:xfrm>
            <a:off x="0" y="4594680"/>
            <a:ext cx="9141480" cy="546480"/>
          </a:xfrm>
          <a:prstGeom prst="rect">
            <a:avLst/>
          </a:prstGeom>
          <a:solidFill>
            <a:srgbClr val="683086"/>
          </a:solidFill>
          <a:ln w="9360">
            <a:solidFill>
              <a:srgbClr val="a8d256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82" name="Picture 3" descr=""/>
          <p:cNvPicPr/>
          <p:nvPr/>
        </p:nvPicPr>
        <p:blipFill>
          <a:blip r:embed="rId2"/>
          <a:stretch/>
        </p:blipFill>
        <p:spPr>
          <a:xfrm>
            <a:off x="8192880" y="4749120"/>
            <a:ext cx="375480" cy="226080"/>
          </a:xfrm>
          <a:prstGeom prst="rect">
            <a:avLst/>
          </a:prstGeom>
          <a:ln>
            <a:noFill/>
          </a:ln>
        </p:spPr>
      </p:pic>
      <p:pic>
        <p:nvPicPr>
          <p:cNvPr id="83" name="Picture 4" descr=""/>
          <p:cNvPicPr/>
          <p:nvPr/>
        </p:nvPicPr>
        <p:blipFill>
          <a:blip r:embed="rId3"/>
          <a:stretch/>
        </p:blipFill>
        <p:spPr>
          <a:xfrm>
            <a:off x="457200" y="4759560"/>
            <a:ext cx="3221280" cy="241920"/>
          </a:xfrm>
          <a:prstGeom prst="rect">
            <a:avLst/>
          </a:prstGeom>
          <a:ln>
            <a:noFill/>
          </a:ln>
        </p:spPr>
      </p:pic>
      <p:pic>
        <p:nvPicPr>
          <p:cNvPr id="84" name="Picture 2" descr=""/>
          <p:cNvPicPr/>
          <p:nvPr/>
        </p:nvPicPr>
        <p:blipFill>
          <a:blip r:embed="rId4"/>
          <a:stretch/>
        </p:blipFill>
        <p:spPr>
          <a:xfrm>
            <a:off x="6842880" y="2301840"/>
            <a:ext cx="2665440" cy="3851640"/>
          </a:xfrm>
          <a:prstGeom prst="rect">
            <a:avLst/>
          </a:prstGeom>
          <a:ln>
            <a:noFill/>
          </a:ln>
        </p:spPr>
      </p:pic>
      <p:sp>
        <p:nvSpPr>
          <p:cNvPr id="8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1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0" y="4594680"/>
            <a:ext cx="9141480" cy="546480"/>
          </a:xfrm>
          <a:prstGeom prst="rect">
            <a:avLst/>
          </a:prstGeom>
          <a:solidFill>
            <a:srgbClr val="683086"/>
          </a:solidFill>
          <a:ln w="9360">
            <a:solidFill>
              <a:srgbClr val="a8d256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22" name="Picture 3" descr=""/>
          <p:cNvPicPr/>
          <p:nvPr/>
        </p:nvPicPr>
        <p:blipFill>
          <a:blip r:embed="rId2"/>
          <a:stretch/>
        </p:blipFill>
        <p:spPr>
          <a:xfrm>
            <a:off x="8192880" y="4749120"/>
            <a:ext cx="375480" cy="226080"/>
          </a:xfrm>
          <a:prstGeom prst="rect">
            <a:avLst/>
          </a:prstGeom>
          <a:ln>
            <a:noFill/>
          </a:ln>
        </p:spPr>
      </p:pic>
      <p:pic>
        <p:nvPicPr>
          <p:cNvPr id="123" name="Picture 4" descr=""/>
          <p:cNvPicPr/>
          <p:nvPr/>
        </p:nvPicPr>
        <p:blipFill>
          <a:blip r:embed="rId3"/>
          <a:stretch/>
        </p:blipFill>
        <p:spPr>
          <a:xfrm>
            <a:off x="457200" y="4759560"/>
            <a:ext cx="3221280" cy="241920"/>
          </a:xfrm>
          <a:prstGeom prst="rect">
            <a:avLst/>
          </a:prstGeom>
          <a:ln>
            <a:noFill/>
          </a:ln>
        </p:spPr>
      </p:pic>
      <p:sp>
        <p:nvSpPr>
          <p:cNvPr id="124" name="CustomShape 2"/>
          <p:cNvSpPr/>
          <p:nvPr/>
        </p:nvSpPr>
        <p:spPr>
          <a:xfrm>
            <a:off x="0" y="0"/>
            <a:ext cx="9141480" cy="5141160"/>
          </a:xfrm>
          <a:prstGeom prst="rect">
            <a:avLst/>
          </a:prstGeom>
          <a:solidFill>
            <a:srgbClr val="f1f2f2"/>
          </a:solidFill>
          <a:ln w="9360">
            <a:solidFill>
              <a:srgbClr val="a8d256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25" name="Picture 1" descr=""/>
          <p:cNvPicPr/>
          <p:nvPr/>
        </p:nvPicPr>
        <p:blipFill>
          <a:blip r:embed="rId4"/>
          <a:stretch/>
        </p:blipFill>
        <p:spPr>
          <a:xfrm>
            <a:off x="3472560" y="248040"/>
            <a:ext cx="2190240" cy="2190240"/>
          </a:xfrm>
          <a:prstGeom prst="rect">
            <a:avLst/>
          </a:prstGeom>
          <a:ln>
            <a:noFill/>
          </a:ln>
        </p:spPr>
      </p:pic>
      <p:sp>
        <p:nvSpPr>
          <p:cNvPr id="126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1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1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0" y="4594680"/>
            <a:ext cx="9140760" cy="545760"/>
          </a:xfrm>
          <a:prstGeom prst="rect">
            <a:avLst/>
          </a:prstGeom>
          <a:solidFill>
            <a:srgbClr val="683086"/>
          </a:solidFill>
          <a:ln w="9360">
            <a:solidFill>
              <a:srgbClr val="a8d256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199" name="Picture 3" descr=""/>
          <p:cNvPicPr/>
          <p:nvPr/>
        </p:nvPicPr>
        <p:blipFill>
          <a:blip r:embed="rId2"/>
          <a:stretch/>
        </p:blipFill>
        <p:spPr>
          <a:xfrm>
            <a:off x="8192880" y="4749120"/>
            <a:ext cx="374760" cy="225360"/>
          </a:xfrm>
          <a:prstGeom prst="rect">
            <a:avLst/>
          </a:prstGeom>
          <a:ln>
            <a:noFill/>
          </a:ln>
        </p:spPr>
      </p:pic>
      <p:pic>
        <p:nvPicPr>
          <p:cNvPr id="200" name="Picture 4" descr=""/>
          <p:cNvPicPr/>
          <p:nvPr/>
        </p:nvPicPr>
        <p:blipFill>
          <a:blip r:embed="rId3"/>
          <a:stretch/>
        </p:blipFill>
        <p:spPr>
          <a:xfrm>
            <a:off x="457200" y="4759560"/>
            <a:ext cx="3220560" cy="241200"/>
          </a:xfrm>
          <a:prstGeom prst="rect">
            <a:avLst/>
          </a:prstGeom>
          <a:ln>
            <a:noFill/>
          </a:ln>
        </p:spPr>
      </p:pic>
      <p:sp>
        <p:nvSpPr>
          <p:cNvPr id="20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1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"/>
          <p:cNvSpPr/>
          <p:nvPr/>
        </p:nvSpPr>
        <p:spPr>
          <a:xfrm>
            <a:off x="0" y="4594680"/>
            <a:ext cx="9141120" cy="546120"/>
          </a:xfrm>
          <a:prstGeom prst="rect">
            <a:avLst/>
          </a:prstGeom>
          <a:solidFill>
            <a:srgbClr val="683086"/>
          </a:solidFill>
          <a:ln w="9360">
            <a:solidFill>
              <a:srgbClr val="a8d256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38" name="Picture 3" descr=""/>
          <p:cNvPicPr/>
          <p:nvPr/>
        </p:nvPicPr>
        <p:blipFill>
          <a:blip r:embed="rId2"/>
          <a:stretch/>
        </p:blipFill>
        <p:spPr>
          <a:xfrm>
            <a:off x="8192880" y="4749120"/>
            <a:ext cx="375120" cy="225720"/>
          </a:xfrm>
          <a:prstGeom prst="rect">
            <a:avLst/>
          </a:prstGeom>
          <a:ln>
            <a:noFill/>
          </a:ln>
        </p:spPr>
      </p:pic>
      <p:pic>
        <p:nvPicPr>
          <p:cNvPr id="239" name="Picture 4" descr=""/>
          <p:cNvPicPr/>
          <p:nvPr/>
        </p:nvPicPr>
        <p:blipFill>
          <a:blip r:embed="rId3"/>
          <a:stretch/>
        </p:blipFill>
        <p:spPr>
          <a:xfrm>
            <a:off x="457200" y="4759560"/>
            <a:ext cx="3220920" cy="241560"/>
          </a:xfrm>
          <a:prstGeom prst="rect">
            <a:avLst/>
          </a:prstGeom>
          <a:ln>
            <a:noFill/>
          </a:ln>
        </p:spPr>
      </p:pic>
      <p:sp>
        <p:nvSpPr>
          <p:cNvPr id="240" name="CustomShape 2"/>
          <p:cNvSpPr/>
          <p:nvPr/>
        </p:nvSpPr>
        <p:spPr>
          <a:xfrm>
            <a:off x="0" y="0"/>
            <a:ext cx="9141120" cy="5140800"/>
          </a:xfrm>
          <a:prstGeom prst="rect">
            <a:avLst/>
          </a:prstGeom>
          <a:solidFill>
            <a:srgbClr val="f1f2f2"/>
          </a:solidFill>
          <a:ln w="9360">
            <a:solidFill>
              <a:srgbClr val="a8d256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41" name="Picture 2" descr=""/>
          <p:cNvPicPr/>
          <p:nvPr/>
        </p:nvPicPr>
        <p:blipFill>
          <a:blip r:embed="rId4"/>
          <a:stretch/>
        </p:blipFill>
        <p:spPr>
          <a:xfrm>
            <a:off x="6842880" y="2301840"/>
            <a:ext cx="2665080" cy="3851280"/>
          </a:xfrm>
          <a:prstGeom prst="rect">
            <a:avLst/>
          </a:prstGeom>
          <a:ln>
            <a:noFill/>
          </a:ln>
        </p:spPr>
      </p:pic>
      <p:sp>
        <p:nvSpPr>
          <p:cNvPr id="242" name="Line 3"/>
          <p:cNvSpPr/>
          <p:nvPr/>
        </p:nvSpPr>
        <p:spPr>
          <a:xfrm>
            <a:off x="685800" y="2700000"/>
            <a:ext cx="6963480" cy="360"/>
          </a:xfrm>
          <a:prstGeom prst="line">
            <a:avLst/>
          </a:prstGeom>
          <a:ln w="57240">
            <a:solidFill>
              <a:srgbClr val="7d469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PlaceHolder 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 hidden="1"/>
          <p:cNvSpPr/>
          <p:nvPr/>
        </p:nvSpPr>
        <p:spPr>
          <a:xfrm>
            <a:off x="0" y="4594680"/>
            <a:ext cx="9142560" cy="547560"/>
          </a:xfrm>
          <a:prstGeom prst="rect">
            <a:avLst/>
          </a:prstGeom>
          <a:solidFill>
            <a:srgbClr val="683086"/>
          </a:solidFill>
          <a:ln w="9360">
            <a:solidFill>
              <a:srgbClr val="a8d256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280" name="Picture 3" descr=""/>
          <p:cNvPicPr/>
          <p:nvPr/>
        </p:nvPicPr>
        <p:blipFill>
          <a:blip r:embed="rId2"/>
          <a:stretch/>
        </p:blipFill>
        <p:spPr>
          <a:xfrm>
            <a:off x="8192880" y="4749120"/>
            <a:ext cx="376560" cy="227160"/>
          </a:xfrm>
          <a:prstGeom prst="rect">
            <a:avLst/>
          </a:prstGeom>
          <a:ln>
            <a:noFill/>
          </a:ln>
        </p:spPr>
      </p:pic>
      <p:pic>
        <p:nvPicPr>
          <p:cNvPr id="281" name="Picture 4" descr=""/>
          <p:cNvPicPr/>
          <p:nvPr/>
        </p:nvPicPr>
        <p:blipFill>
          <a:blip r:embed="rId3"/>
          <a:stretch/>
        </p:blipFill>
        <p:spPr>
          <a:xfrm>
            <a:off x="457200" y="4759560"/>
            <a:ext cx="3222360" cy="243000"/>
          </a:xfrm>
          <a:prstGeom prst="rect">
            <a:avLst/>
          </a:prstGeom>
          <a:ln>
            <a:noFill/>
          </a:ln>
        </p:spPr>
      </p:pic>
      <p:pic>
        <p:nvPicPr>
          <p:cNvPr id="282" name="Picture 2" descr=""/>
          <p:cNvPicPr/>
          <p:nvPr/>
        </p:nvPicPr>
        <p:blipFill>
          <a:blip r:embed="rId4"/>
          <a:stretch/>
        </p:blipFill>
        <p:spPr>
          <a:xfrm>
            <a:off x="6842880" y="2301840"/>
            <a:ext cx="2666520" cy="3852720"/>
          </a:xfrm>
          <a:prstGeom prst="rect">
            <a:avLst/>
          </a:prstGeom>
          <a:ln>
            <a:noFill/>
          </a:ln>
        </p:spPr>
      </p:pic>
      <p:sp>
        <p:nvSpPr>
          <p:cNvPr id="283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1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0" y="4594680"/>
            <a:ext cx="9142560" cy="547560"/>
          </a:xfrm>
          <a:prstGeom prst="rect">
            <a:avLst/>
          </a:prstGeom>
          <a:solidFill>
            <a:srgbClr val="683086"/>
          </a:solidFill>
          <a:ln w="9360">
            <a:solidFill>
              <a:srgbClr val="a8d256"/>
            </a:solidFill>
            <a:round/>
          </a:ln>
          <a:effectLst>
            <a:outerShdw dist="23040" dir="5400000">
              <a:srgbClr val="000000">
                <a:alpha val="3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pic>
        <p:nvPicPr>
          <p:cNvPr id="320" name="Picture 3" descr=""/>
          <p:cNvPicPr/>
          <p:nvPr/>
        </p:nvPicPr>
        <p:blipFill>
          <a:blip r:embed="rId2"/>
          <a:stretch/>
        </p:blipFill>
        <p:spPr>
          <a:xfrm>
            <a:off x="8192880" y="4749120"/>
            <a:ext cx="376560" cy="227160"/>
          </a:xfrm>
          <a:prstGeom prst="rect">
            <a:avLst/>
          </a:prstGeom>
          <a:ln>
            <a:noFill/>
          </a:ln>
        </p:spPr>
      </p:pic>
      <p:pic>
        <p:nvPicPr>
          <p:cNvPr id="321" name="Picture 4" descr=""/>
          <p:cNvPicPr/>
          <p:nvPr/>
        </p:nvPicPr>
        <p:blipFill>
          <a:blip r:embed="rId3"/>
          <a:stretch/>
        </p:blipFill>
        <p:spPr>
          <a:xfrm>
            <a:off x="457200" y="4759560"/>
            <a:ext cx="3222360" cy="243000"/>
          </a:xfrm>
          <a:prstGeom prst="rect">
            <a:avLst/>
          </a:prstGeom>
          <a:ln>
            <a:noFill/>
          </a:ln>
        </p:spPr>
      </p:pic>
      <p:sp>
        <p:nvSpPr>
          <p:cNvPr id="322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1.jpe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image" Target="../media/image44.png"/><Relationship Id="rId3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6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6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6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6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6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6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image" Target="../media/image55.png"/><Relationship Id="rId3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4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85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image" Target="../media/image59.png"/><Relationship Id="rId3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image" Target="../media/image61.png"/><Relationship Id="rId3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image" Target="../media/image63.png"/><Relationship Id="rId3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image" Target="../media/image65.png"/><Relationship Id="rId3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1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1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85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image" Target="../media/image72.png"/><Relationship Id="rId3" Type="http://schemas.openxmlformats.org/officeDocument/2006/relationships/slideLayout" Target="../slideLayouts/slideLayout97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73.png"/><Relationship Id="rId2" Type="http://schemas.openxmlformats.org/officeDocument/2006/relationships/image" Target="../media/image74.png"/><Relationship Id="rId3" Type="http://schemas.openxmlformats.org/officeDocument/2006/relationships/slideLayout" Target="../slideLayouts/slideLayout97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75.png"/><Relationship Id="rId2" Type="http://schemas.openxmlformats.org/officeDocument/2006/relationships/image" Target="../media/image76.png"/><Relationship Id="rId3" Type="http://schemas.openxmlformats.org/officeDocument/2006/relationships/slideLayout" Target="../slideLayouts/slideLayout85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CustomShape 1"/>
          <p:cNvSpPr/>
          <p:nvPr/>
        </p:nvSpPr>
        <p:spPr>
          <a:xfrm>
            <a:off x="685800" y="902880"/>
            <a:ext cx="7769880" cy="179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All About Tor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9" name="CustomShape 2"/>
          <p:cNvSpPr/>
          <p:nvPr/>
        </p:nvSpPr>
        <p:spPr>
          <a:xfrm>
            <a:off x="685800" y="2914560"/>
            <a:ext cx="7084080" cy="131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" descr=""/>
          <p:cNvPicPr/>
          <p:nvPr/>
        </p:nvPicPr>
        <p:blipFill>
          <a:blip r:embed="rId1"/>
          <a:stretch/>
        </p:blipFill>
        <p:spPr>
          <a:xfrm>
            <a:off x="576000" y="182880"/>
            <a:ext cx="8019360" cy="414252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685800" y="902880"/>
            <a:ext cx="7769880" cy="179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Why do we need Tor?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9" name="CustomShape 2"/>
          <p:cNvSpPr/>
          <p:nvPr/>
        </p:nvSpPr>
        <p:spPr>
          <a:xfrm>
            <a:off x="685800" y="2914560"/>
            <a:ext cx="7084080" cy="131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CustomShape 1"/>
          <p:cNvSpPr/>
          <p:nvPr/>
        </p:nvSpPr>
        <p:spPr>
          <a:xfrm>
            <a:off x="274320" y="4297680"/>
            <a:ext cx="5995440" cy="97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216000" indent="-21384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Tor Browser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1" name="" descr=""/>
          <p:cNvPicPr/>
          <p:nvPr/>
        </p:nvPicPr>
        <p:blipFill>
          <a:blip r:embed="rId1"/>
          <a:srcRect l="0" t="-710" r="0" b="27490"/>
          <a:stretch/>
        </p:blipFill>
        <p:spPr>
          <a:xfrm>
            <a:off x="457200" y="91440"/>
            <a:ext cx="5682600" cy="43218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457200" y="205920"/>
            <a:ext cx="8226360" cy="85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Download Tor Browser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457200" y="1200240"/>
            <a:ext cx="8226360" cy="33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Go to torproject.org, follow prompts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What are your initial thoughts about the download process?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Any issues that come up?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CustomShape 1"/>
          <p:cNvSpPr/>
          <p:nvPr/>
        </p:nvSpPr>
        <p:spPr>
          <a:xfrm>
            <a:off x="274320" y="4168800"/>
            <a:ext cx="5995440" cy="97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216000" indent="-21384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Clicking the onion menu will show your circuit (plus other options)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85" name="" descr=""/>
          <p:cNvPicPr/>
          <p:nvPr/>
        </p:nvPicPr>
        <p:blipFill>
          <a:blip r:embed="rId1"/>
          <a:stretch/>
        </p:blipFill>
        <p:spPr>
          <a:xfrm>
            <a:off x="91440" y="154800"/>
            <a:ext cx="4533120" cy="18540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386" name="" descr=""/>
          <p:cNvPicPr/>
          <p:nvPr/>
        </p:nvPicPr>
        <p:blipFill>
          <a:blip r:embed="rId2"/>
          <a:stretch/>
        </p:blipFill>
        <p:spPr>
          <a:xfrm>
            <a:off x="2468880" y="2167200"/>
            <a:ext cx="4533120" cy="18540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CustomShape 1"/>
          <p:cNvSpPr/>
          <p:nvPr/>
        </p:nvSpPr>
        <p:spPr>
          <a:xfrm>
            <a:off x="457200" y="205920"/>
            <a:ext cx="8226360" cy="85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Using Tor Browser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8" name="CustomShape 2"/>
          <p:cNvSpPr/>
          <p:nvPr/>
        </p:nvSpPr>
        <p:spPr>
          <a:xfrm>
            <a:off x="457200" y="1200240"/>
            <a:ext cx="8226360" cy="33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Search engine: DuckDuckGo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Bundled with NoScript, HTTPS Everywhere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Do not add/enable any plugins (eg Flash)!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39840">
              <a:lnSpc>
                <a:spcPct val="100000"/>
              </a:lnSpc>
              <a:spcBef>
                <a:spcPts val="1134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Best practices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" descr=""/>
          <p:cNvPicPr/>
          <p:nvPr/>
        </p:nvPicPr>
        <p:blipFill>
          <a:blip r:embed="rId1"/>
          <a:stretch/>
        </p:blipFill>
        <p:spPr>
          <a:xfrm>
            <a:off x="3383280" y="12240"/>
            <a:ext cx="5760720" cy="4468320"/>
          </a:xfrm>
          <a:prstGeom prst="rect">
            <a:avLst/>
          </a:prstGeom>
          <a:ln>
            <a:noFill/>
          </a:ln>
        </p:spPr>
      </p:pic>
      <p:sp>
        <p:nvSpPr>
          <p:cNvPr id="390" name="CustomShape 1"/>
          <p:cNvSpPr/>
          <p:nvPr/>
        </p:nvSpPr>
        <p:spPr>
          <a:xfrm>
            <a:off x="94680" y="457200"/>
            <a:ext cx="3288600" cy="182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Who can see your activity without Tor or HTTPS?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CustomShape 1"/>
          <p:cNvSpPr/>
          <p:nvPr/>
        </p:nvSpPr>
        <p:spPr>
          <a:xfrm>
            <a:off x="94680" y="457200"/>
            <a:ext cx="3288600" cy="182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Who can see your activity with Tor and HTTPS?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2" name="" descr=""/>
          <p:cNvPicPr/>
          <p:nvPr/>
        </p:nvPicPr>
        <p:blipFill>
          <a:blip r:embed="rId1"/>
          <a:stretch/>
        </p:blipFill>
        <p:spPr>
          <a:xfrm>
            <a:off x="3383280" y="-13320"/>
            <a:ext cx="5760720" cy="4622760"/>
          </a:xfrm>
          <a:prstGeom prst="rect">
            <a:avLst/>
          </a:prstGeom>
          <a:ln>
            <a:noFill/>
          </a:ln>
        </p:spPr>
      </p:pic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CustomShape 1"/>
          <p:cNvSpPr/>
          <p:nvPr/>
        </p:nvSpPr>
        <p:spPr>
          <a:xfrm>
            <a:off x="457200" y="205920"/>
            <a:ext cx="8226360" cy="85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Running Tor Browser the first time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4" name="" descr=""/>
          <p:cNvPicPr/>
          <p:nvPr/>
        </p:nvPicPr>
        <p:blipFill>
          <a:blip r:embed="rId1"/>
          <a:stretch/>
        </p:blipFill>
        <p:spPr>
          <a:xfrm>
            <a:off x="2199960" y="952920"/>
            <a:ext cx="4742280" cy="358308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CustomShape 1"/>
          <p:cNvSpPr/>
          <p:nvPr/>
        </p:nvSpPr>
        <p:spPr>
          <a:xfrm>
            <a:off x="457200" y="205920"/>
            <a:ext cx="8226360" cy="85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Running Tor Browser the first time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6" name="" descr=""/>
          <p:cNvPicPr/>
          <p:nvPr/>
        </p:nvPicPr>
        <p:blipFill>
          <a:blip r:embed="rId1"/>
          <a:stretch/>
        </p:blipFill>
        <p:spPr>
          <a:xfrm>
            <a:off x="2148840" y="914400"/>
            <a:ext cx="4844160" cy="364716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Agenda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1" name="CustomShape 2"/>
          <p:cNvSpPr/>
          <p:nvPr/>
        </p:nvSpPr>
        <p:spPr>
          <a:xfrm>
            <a:off x="457200" y="120024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What is Tor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Downloading and using Tor Browser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Even more Tor Browser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Using mobile Tor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Getting help using Tor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CustomShape 1"/>
          <p:cNvSpPr/>
          <p:nvPr/>
        </p:nvSpPr>
        <p:spPr>
          <a:xfrm>
            <a:off x="457200" y="205920"/>
            <a:ext cx="8226360" cy="85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Updating Tor Browser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8" name="" descr=""/>
          <p:cNvPicPr/>
          <p:nvPr/>
        </p:nvPicPr>
        <p:blipFill>
          <a:blip r:embed="rId1"/>
          <a:stretch/>
        </p:blipFill>
        <p:spPr>
          <a:xfrm>
            <a:off x="1840680" y="1344960"/>
            <a:ext cx="5460840" cy="285912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CustomShape 1"/>
          <p:cNvSpPr/>
          <p:nvPr/>
        </p:nvSpPr>
        <p:spPr>
          <a:xfrm>
            <a:off x="457200" y="205920"/>
            <a:ext cx="8226360" cy="85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Updating Tor Browser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0" name="" descr=""/>
          <p:cNvPicPr/>
          <p:nvPr/>
        </p:nvPicPr>
        <p:blipFill>
          <a:blip r:embed="rId1"/>
          <a:stretch/>
        </p:blipFill>
        <p:spPr>
          <a:xfrm>
            <a:off x="1463400" y="822960"/>
            <a:ext cx="6215400" cy="4186080"/>
          </a:xfrm>
          <a:prstGeom prst="rect">
            <a:avLst/>
          </a:prstGeom>
          <a:ln>
            <a:noFill/>
          </a:ln>
        </p:spPr>
      </p:pic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CustomShape 1"/>
          <p:cNvSpPr/>
          <p:nvPr/>
        </p:nvSpPr>
        <p:spPr>
          <a:xfrm>
            <a:off x="457200" y="205920"/>
            <a:ext cx="8226360" cy="85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Uninstalling Tor Browser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2" name="CustomShape 2"/>
          <p:cNvSpPr/>
          <p:nvPr/>
        </p:nvSpPr>
        <p:spPr>
          <a:xfrm>
            <a:off x="457200" y="1200240"/>
            <a:ext cx="8226360" cy="33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Uninstalling Tor Browser is as easy as moving the folder to the trash! Then, empty the trash.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Default Tor Browser folder locations: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112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Windows: desktop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112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MacOS: applications folder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112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Linux: home, or look for a name like “tor-browser_en-US”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CustomShape 1"/>
          <p:cNvSpPr/>
          <p:nvPr/>
        </p:nvSpPr>
        <p:spPr>
          <a:xfrm>
            <a:off x="457200" y="205920"/>
            <a:ext cx="8226360" cy="853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Troubleshooting Tor Browser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4" name="CustomShape 2"/>
          <p:cNvSpPr/>
          <p:nvPr/>
        </p:nvSpPr>
        <p:spPr>
          <a:xfrm>
            <a:off x="457200" y="1200240"/>
            <a:ext cx="8226360" cy="339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Is your system clock correct?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Is the browser already running?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Are you being censored?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Is your antivirus or firewall blocking Tor?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Do you have a very old operating system?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3984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Try uninstalling and reinstalling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CustomShape 1"/>
          <p:cNvSpPr/>
          <p:nvPr/>
        </p:nvSpPr>
        <p:spPr>
          <a:xfrm>
            <a:off x="685800" y="902880"/>
            <a:ext cx="7769520" cy="179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More Tor Browser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6" name="CustomShape 2"/>
          <p:cNvSpPr/>
          <p:nvPr/>
        </p:nvSpPr>
        <p:spPr>
          <a:xfrm>
            <a:off x="685800" y="2914560"/>
            <a:ext cx="7083720" cy="131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CustomShape 1"/>
          <p:cNvSpPr/>
          <p:nvPr/>
        </p:nvSpPr>
        <p:spPr>
          <a:xfrm>
            <a:off x="457200" y="205920"/>
            <a:ext cx="8226720" cy="85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The “onion” menu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8" name="CustomShape 2"/>
          <p:cNvSpPr/>
          <p:nvPr/>
        </p:nvSpPr>
        <p:spPr>
          <a:xfrm>
            <a:off x="457200" y="903600"/>
            <a:ext cx="8226720" cy="339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New Identity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New Tor circuit for this site: refreshes circuit just on that domain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Security settings: change slider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Tor network settings: censorship mitigation options; access to Tor log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Check for Tor Browser update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CustomShape 1"/>
          <p:cNvSpPr/>
          <p:nvPr/>
        </p:nvSpPr>
        <p:spPr>
          <a:xfrm>
            <a:off x="457200" y="205920"/>
            <a:ext cx="8226720" cy="85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Security Slider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0" name="" descr=""/>
          <p:cNvPicPr/>
          <p:nvPr/>
        </p:nvPicPr>
        <p:blipFill>
          <a:blip r:embed="rId1"/>
          <a:stretch/>
        </p:blipFill>
        <p:spPr>
          <a:xfrm>
            <a:off x="365760" y="1021320"/>
            <a:ext cx="2977200" cy="171936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411" name="" descr=""/>
          <p:cNvPicPr/>
          <p:nvPr/>
        </p:nvPicPr>
        <p:blipFill>
          <a:blip r:embed="rId2"/>
          <a:stretch/>
        </p:blipFill>
        <p:spPr>
          <a:xfrm>
            <a:off x="3928320" y="849960"/>
            <a:ext cx="4664520" cy="34452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CustomShape 1"/>
          <p:cNvSpPr/>
          <p:nvPr/>
        </p:nvSpPr>
        <p:spPr>
          <a:xfrm>
            <a:off x="457200" y="205920"/>
            <a:ext cx="8226720" cy="85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Security Slider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3" name="" descr=""/>
          <p:cNvPicPr/>
          <p:nvPr/>
        </p:nvPicPr>
        <p:blipFill>
          <a:blip r:embed="rId1"/>
          <a:stretch/>
        </p:blipFill>
        <p:spPr>
          <a:xfrm>
            <a:off x="2377440" y="911160"/>
            <a:ext cx="4807800" cy="356688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CustomShape 1"/>
          <p:cNvSpPr/>
          <p:nvPr/>
        </p:nvSpPr>
        <p:spPr>
          <a:xfrm>
            <a:off x="457200" y="91440"/>
            <a:ext cx="8226720" cy="85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NoScript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5" name="" descr=""/>
          <p:cNvPicPr/>
          <p:nvPr/>
        </p:nvPicPr>
        <p:blipFill>
          <a:blip r:embed="rId1"/>
          <a:stretch/>
        </p:blipFill>
        <p:spPr>
          <a:xfrm>
            <a:off x="182880" y="894960"/>
            <a:ext cx="2971800" cy="166464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416" name="CustomShape 2"/>
          <p:cNvSpPr/>
          <p:nvPr/>
        </p:nvSpPr>
        <p:spPr>
          <a:xfrm>
            <a:off x="3474720" y="270360"/>
            <a:ext cx="5209200" cy="109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Don’t change settings in the “options” menu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For example, adding sites to the “whitelist” can result in fingerprinting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Instead, only “temporarily allow” blocked objects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7" name="CustomShape 3"/>
          <p:cNvSpPr/>
          <p:nvPr/>
        </p:nvSpPr>
        <p:spPr>
          <a:xfrm>
            <a:off x="365760" y="1828800"/>
            <a:ext cx="1188000" cy="639360"/>
          </a:xfrm>
          <a:prstGeom prst="ellipse">
            <a:avLst/>
          </a:prstGeom>
          <a:noFill/>
          <a:ln w="3816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18" name="CustomShape 4"/>
          <p:cNvSpPr/>
          <p:nvPr/>
        </p:nvSpPr>
        <p:spPr>
          <a:xfrm>
            <a:off x="926640" y="2926080"/>
            <a:ext cx="7290000" cy="155376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9" name="CustomShape 5"/>
          <p:cNvSpPr/>
          <p:nvPr/>
        </p:nvSpPr>
        <p:spPr>
          <a:xfrm>
            <a:off x="1486800" y="1884600"/>
            <a:ext cx="1828080" cy="60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22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← </a:t>
            </a:r>
            <a:r>
              <a:rPr b="0" lang="en-US" sz="22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don’t use!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CustomShape 1"/>
          <p:cNvSpPr/>
          <p:nvPr/>
        </p:nvSpPr>
        <p:spPr>
          <a:xfrm>
            <a:off x="457200" y="205920"/>
            <a:ext cx="8226720" cy="85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DuckDuckGo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1" name="CustomShape 2"/>
          <p:cNvSpPr/>
          <p:nvPr/>
        </p:nvSpPr>
        <p:spPr>
          <a:xfrm>
            <a:off x="457200" y="995040"/>
            <a:ext cx="8226720" cy="339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20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DuckDuckGo is the default search engine in Tor Browser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20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Using Tor Browser prevents DDG from tracking users, even if they wanted to (they claim not to)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20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Duckduckgo.com or https://3g2upl4pq6kufc4m.onion/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22" name="" descr=""/>
          <p:cNvPicPr/>
          <p:nvPr/>
        </p:nvPicPr>
        <p:blipFill>
          <a:blip r:embed="rId1"/>
          <a:srcRect l="0" t="0" r="62558" b="88794"/>
          <a:stretch/>
        </p:blipFill>
        <p:spPr>
          <a:xfrm>
            <a:off x="822960" y="3474720"/>
            <a:ext cx="7496280" cy="9738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More agenda – maybe today, maybe tomorrow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3" name="CustomShape 2"/>
          <p:cNvSpPr/>
          <p:nvPr/>
        </p:nvSpPr>
        <p:spPr>
          <a:xfrm>
            <a:off x="457200" y="120024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Circumventing censorship with Tor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Sharing content securely/anonymously with Tor onion services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OnionShare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More from the Tor world: Tails, Brave Browser, SecureDrop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CustomShape 1"/>
          <p:cNvSpPr/>
          <p:nvPr/>
        </p:nvSpPr>
        <p:spPr>
          <a:xfrm>
            <a:off x="457200" y="205920"/>
            <a:ext cx="8226720" cy="85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Plugins, add-ons, Javascript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4" name="CustomShape 2"/>
          <p:cNvSpPr/>
          <p:nvPr/>
        </p:nvSpPr>
        <p:spPr>
          <a:xfrm>
            <a:off x="457200" y="948240"/>
            <a:ext cx="8226720" cy="339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Do not add any new add-ons/extensions to Tor, and don’t enable any plugins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148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For example, Flash plugin can reveal your real location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Javascript is enabled by default, but is sanitized to preserve anonymity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 prevent possible Javascript vulnerabilities, use the “safest” setting in the security slider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CustomShape 1"/>
          <p:cNvSpPr/>
          <p:nvPr/>
        </p:nvSpPr>
        <p:spPr>
          <a:xfrm>
            <a:off x="685800" y="902880"/>
            <a:ext cx="7769520" cy="179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Mobile Tor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6" name="CustomShape 2"/>
          <p:cNvSpPr/>
          <p:nvPr/>
        </p:nvSpPr>
        <p:spPr>
          <a:xfrm>
            <a:off x="685800" y="2914560"/>
            <a:ext cx="7083720" cy="131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CustomShape 1"/>
          <p:cNvSpPr/>
          <p:nvPr/>
        </p:nvSpPr>
        <p:spPr>
          <a:xfrm>
            <a:off x="457200" y="205920"/>
            <a:ext cx="822816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Things to know about mobile Tor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8" name="CustomShape 2"/>
          <p:cNvSpPr/>
          <p:nvPr/>
        </p:nvSpPr>
        <p:spPr>
          <a:xfrm>
            <a:off x="457200" y="1200240"/>
            <a:ext cx="822816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9" name="CustomShape 3"/>
          <p:cNvSpPr/>
          <p:nvPr/>
        </p:nvSpPr>
        <p:spPr>
          <a:xfrm>
            <a:off x="457200" y="1200240"/>
            <a:ext cx="8227440" cy="339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92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The design of mobile devices makes full privacy impossible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Mobile Tor is best for censorship prevention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Can also provide better privacy for some threat models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92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We’re making it better all the time and better options for mobile devices are coming out soon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CustomShape 1"/>
          <p:cNvSpPr/>
          <p:nvPr/>
        </p:nvSpPr>
        <p:spPr>
          <a:xfrm>
            <a:off x="457200" y="1029960"/>
            <a:ext cx="8228160" cy="308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Orbot pic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1" name="" descr=""/>
          <p:cNvPicPr/>
          <p:nvPr/>
        </p:nvPicPr>
        <p:blipFill>
          <a:blip r:embed="rId1"/>
          <a:stretch/>
        </p:blipFill>
        <p:spPr>
          <a:xfrm>
            <a:off x="93960" y="91440"/>
            <a:ext cx="7129800" cy="3480480"/>
          </a:xfrm>
          <a:prstGeom prst="rect">
            <a:avLst/>
          </a:prstGeom>
          <a:ln>
            <a:noFill/>
          </a:ln>
        </p:spPr>
      </p:pic>
    </p:spTree>
  </p:cSld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CustomShape 1"/>
          <p:cNvSpPr/>
          <p:nvPr/>
        </p:nvSpPr>
        <p:spPr>
          <a:xfrm>
            <a:off x="457200" y="205920"/>
            <a:ext cx="822744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Using Orbot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3" name="" descr=""/>
          <p:cNvPicPr/>
          <p:nvPr/>
        </p:nvPicPr>
        <p:blipFill>
          <a:blip r:embed="rId1"/>
          <a:stretch/>
        </p:blipFill>
        <p:spPr>
          <a:xfrm>
            <a:off x="4257000" y="75240"/>
            <a:ext cx="2052360" cy="4219920"/>
          </a:xfrm>
          <a:prstGeom prst="rect">
            <a:avLst/>
          </a:prstGeom>
          <a:ln>
            <a:noFill/>
          </a:ln>
        </p:spPr>
      </p:pic>
      <p:sp>
        <p:nvSpPr>
          <p:cNvPr id="434" name="CustomShape 2"/>
          <p:cNvSpPr/>
          <p:nvPr/>
        </p:nvSpPr>
        <p:spPr>
          <a:xfrm>
            <a:off x="91440" y="1005840"/>
            <a:ext cx="4663440" cy="328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Tor proxy for Android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Find it in the app store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Use it to run other apps through Tor (like Twitter)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Click start to run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You can choose your exit country if you want (some countries don’t have exits!)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5" name="" descr=""/>
          <p:cNvPicPr/>
          <p:nvPr/>
        </p:nvPicPr>
        <p:blipFill>
          <a:blip r:embed="rId2"/>
          <a:stretch/>
        </p:blipFill>
        <p:spPr>
          <a:xfrm>
            <a:off x="6640200" y="89640"/>
            <a:ext cx="2046600" cy="4208040"/>
          </a:xfrm>
          <a:prstGeom prst="rect">
            <a:avLst/>
          </a:prstGeom>
          <a:ln>
            <a:noFill/>
          </a:ln>
        </p:spPr>
      </p:pic>
      <p:sp>
        <p:nvSpPr>
          <p:cNvPr id="436" name="CustomShape 3"/>
          <p:cNvSpPr/>
          <p:nvPr/>
        </p:nvSpPr>
        <p:spPr>
          <a:xfrm>
            <a:off x="6310080" y="1829520"/>
            <a:ext cx="1188000" cy="2651040"/>
          </a:xfrm>
          <a:prstGeom prst="ellipse">
            <a:avLst/>
          </a:prstGeom>
          <a:noFill/>
          <a:ln w="3816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" descr=""/>
          <p:cNvPicPr/>
          <p:nvPr/>
        </p:nvPicPr>
        <p:blipFill>
          <a:blip r:embed="rId1"/>
          <a:stretch/>
        </p:blipFill>
        <p:spPr>
          <a:xfrm>
            <a:off x="4531320" y="260640"/>
            <a:ext cx="2052360" cy="4219920"/>
          </a:xfrm>
          <a:prstGeom prst="rect">
            <a:avLst/>
          </a:prstGeom>
          <a:ln>
            <a:noFill/>
          </a:ln>
        </p:spPr>
      </p:pic>
      <p:sp>
        <p:nvSpPr>
          <p:cNvPr id="438" name="CustomShape 1"/>
          <p:cNvSpPr/>
          <p:nvPr/>
        </p:nvSpPr>
        <p:spPr>
          <a:xfrm>
            <a:off x="457200" y="205920"/>
            <a:ext cx="8227440" cy="85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Using Orbot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9" name="" descr=""/>
          <p:cNvPicPr/>
          <p:nvPr/>
        </p:nvPicPr>
        <p:blipFill>
          <a:blip r:embed="rId2"/>
          <a:stretch/>
        </p:blipFill>
        <p:spPr>
          <a:xfrm>
            <a:off x="6766560" y="272520"/>
            <a:ext cx="2034360" cy="4183200"/>
          </a:xfrm>
          <a:prstGeom prst="rect">
            <a:avLst/>
          </a:prstGeom>
          <a:ln>
            <a:noFill/>
          </a:ln>
        </p:spPr>
      </p:pic>
      <p:sp>
        <p:nvSpPr>
          <p:cNvPr id="440" name="CustomShape 2"/>
          <p:cNvSpPr/>
          <p:nvPr/>
        </p:nvSpPr>
        <p:spPr>
          <a:xfrm>
            <a:off x="13320" y="977040"/>
            <a:ext cx="4663440" cy="328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Toggle “VPN mode” on main screen 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Then click “Orbot-enabled apps”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Then select the apps you want to proxy with Tor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1" name="CustomShape 3"/>
          <p:cNvSpPr/>
          <p:nvPr/>
        </p:nvSpPr>
        <p:spPr>
          <a:xfrm>
            <a:off x="5395680" y="1920240"/>
            <a:ext cx="1188000" cy="823320"/>
          </a:xfrm>
          <a:prstGeom prst="ellipse">
            <a:avLst/>
          </a:prstGeom>
          <a:noFill/>
          <a:ln w="3816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2" name="CustomShape 4"/>
          <p:cNvSpPr/>
          <p:nvPr/>
        </p:nvSpPr>
        <p:spPr>
          <a:xfrm>
            <a:off x="5029920" y="2834640"/>
            <a:ext cx="1188000" cy="731520"/>
          </a:xfrm>
          <a:prstGeom prst="ellipse">
            <a:avLst/>
          </a:prstGeom>
          <a:noFill/>
          <a:ln w="38160">
            <a:solidFill>
              <a:srgbClr val="ff3333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CustomShape 1"/>
          <p:cNvSpPr/>
          <p:nvPr/>
        </p:nvSpPr>
        <p:spPr>
          <a:xfrm>
            <a:off x="457200" y="205920"/>
            <a:ext cx="822816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Using Orfox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4" name="CustomShape 2"/>
          <p:cNvSpPr/>
          <p:nvPr/>
        </p:nvSpPr>
        <p:spPr>
          <a:xfrm>
            <a:off x="457200" y="1200240"/>
            <a:ext cx="822816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45" name="" descr=""/>
          <p:cNvPicPr/>
          <p:nvPr/>
        </p:nvPicPr>
        <p:blipFill>
          <a:blip r:embed="rId1"/>
          <a:stretch/>
        </p:blipFill>
        <p:spPr>
          <a:xfrm>
            <a:off x="4023360" y="114480"/>
            <a:ext cx="2352600" cy="41832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446" name="CustomShape 3"/>
          <p:cNvSpPr/>
          <p:nvPr/>
        </p:nvSpPr>
        <p:spPr>
          <a:xfrm>
            <a:off x="274320" y="1005840"/>
            <a:ext cx="3200400" cy="309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Tor Browser for Android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You must have Orbot installed first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Find it in the app store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47" name="" descr=""/>
          <p:cNvPicPr/>
          <p:nvPr/>
        </p:nvPicPr>
        <p:blipFill>
          <a:blip r:embed="rId2"/>
          <a:stretch/>
        </p:blipFill>
        <p:spPr>
          <a:xfrm>
            <a:off x="6583680" y="112680"/>
            <a:ext cx="2302200" cy="41850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CustomShape 1"/>
          <p:cNvSpPr/>
          <p:nvPr/>
        </p:nvSpPr>
        <p:spPr>
          <a:xfrm>
            <a:off x="274320" y="182880"/>
            <a:ext cx="5486400" cy="878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Onion Browser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9" name="CustomShape 2"/>
          <p:cNvSpPr/>
          <p:nvPr/>
        </p:nvSpPr>
        <p:spPr>
          <a:xfrm>
            <a:off x="457200" y="1200240"/>
            <a:ext cx="822816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50" name="" descr=""/>
          <p:cNvPicPr/>
          <p:nvPr/>
        </p:nvPicPr>
        <p:blipFill>
          <a:blip r:embed="rId1"/>
          <a:stretch/>
        </p:blipFill>
        <p:spPr>
          <a:xfrm>
            <a:off x="3989520" y="259560"/>
            <a:ext cx="2321640" cy="412956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451" name="CustomShape 3"/>
          <p:cNvSpPr/>
          <p:nvPr/>
        </p:nvSpPr>
        <p:spPr>
          <a:xfrm>
            <a:off x="274320" y="1061640"/>
            <a:ext cx="3566160" cy="323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Tor Browser for iOS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Find it in the app store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Lots of fake Tor Browsers in the iOS store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Very rudimentary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Crashes on sleep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4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52" name="" descr=""/>
          <p:cNvPicPr/>
          <p:nvPr/>
        </p:nvPicPr>
        <p:blipFill>
          <a:blip r:embed="rId2"/>
          <a:stretch/>
        </p:blipFill>
        <p:spPr>
          <a:xfrm>
            <a:off x="6623280" y="254880"/>
            <a:ext cx="2337840" cy="415836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CustomShape 1"/>
          <p:cNvSpPr/>
          <p:nvPr/>
        </p:nvSpPr>
        <p:spPr>
          <a:xfrm>
            <a:off x="685800" y="2123280"/>
            <a:ext cx="7769880" cy="179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marL="216000" indent="-21384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6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How do I get help using Tor?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Help using Tor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5" name="CustomShape 2"/>
          <p:cNvSpPr/>
          <p:nvPr/>
        </p:nvSpPr>
        <p:spPr>
          <a:xfrm>
            <a:off x="365760" y="91440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Tor Browser Manual: tb-manual.torproject.org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(TB Manual is in 12 languages)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tor.stackexchange.com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Mailing lists (topic specific): lists.torproject.org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IRC: OFTC network, channel #tor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Easy access through webchat.oftc.net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Coming soon: support.torproject.org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Me and Tor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457200" y="120024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How and why I got involved with Tor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What I do there now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Tor and libraries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If you find a bug in Tor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7" name="CustomShape 2"/>
          <p:cNvSpPr/>
          <p:nvPr/>
        </p:nvSpPr>
        <p:spPr>
          <a:xfrm>
            <a:off x="365760" y="91440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trac.torproject.org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Login as username “cypherpunks” passwords “writecode”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Search for your issue to find any existing tickets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If no ticket opened, open a new ticket with detailed description of the problem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CustomShape 1"/>
          <p:cNvSpPr/>
          <p:nvPr/>
        </p:nvSpPr>
        <p:spPr>
          <a:xfrm>
            <a:off x="685800" y="902880"/>
            <a:ext cx="7769880" cy="179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What do you do when  Tor is blocked?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9" name="CustomShape 2"/>
          <p:cNvSpPr/>
          <p:nvPr/>
        </p:nvSpPr>
        <p:spPr>
          <a:xfrm>
            <a:off x="685800" y="2914560"/>
            <a:ext cx="7084080" cy="131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When torproject.org is blocked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1" name="CustomShape 2"/>
          <p:cNvSpPr/>
          <p:nvPr/>
        </p:nvSpPr>
        <p:spPr>
          <a:xfrm>
            <a:off x="457200" y="82296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Mirrors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https://tor.eff.org/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6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http://tor.calyxinstitute.org/ (if https is blocked)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GetTor emai</a:t>
            </a: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l: gettor@torproject.org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Contact from a Yahoo, Gmail, or Riseup account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1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Flash drive with Tor </a:t>
            </a: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on it from someone you trust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2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Get the EXE, DMG, tar.xz, don’t copy the installed folder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Downloading Tor from a random website is dangerous!!!!!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I downloaded Tor Browser, but it won’t connect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63" name="" descr=""/>
          <p:cNvPicPr/>
          <p:nvPr/>
        </p:nvPicPr>
        <p:blipFill>
          <a:blip r:embed="rId1"/>
          <a:srcRect l="0" t="6598" r="0" b="34814"/>
          <a:stretch/>
        </p:blipFill>
        <p:spPr>
          <a:xfrm>
            <a:off x="365760" y="1280160"/>
            <a:ext cx="5771880" cy="296244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464" name="CustomShape 2"/>
          <p:cNvSpPr/>
          <p:nvPr/>
        </p:nvSpPr>
        <p:spPr>
          <a:xfrm>
            <a:off x="6217920" y="1188720"/>
            <a:ext cx="2834640" cy="393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If this screen takes a long time and does not connect, you may need a bridge or pluggable transport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Bridges and pluggable transports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6" name="CustomShape 2"/>
          <p:cNvSpPr/>
          <p:nvPr/>
        </p:nvSpPr>
        <p:spPr>
          <a:xfrm>
            <a:off x="457200" y="106056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Bridges are relays that are not listed publicly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Get bridges from bridges.torproject.org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Or email bridges@torproject.org from a Gmail, Yahoo, or Riseup.net account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Pluggable transports can be used like bridges to disguise Tor traffic (also called “built-in bridges”)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Bridges and pluggable transports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8" name="CustomShape 2"/>
          <p:cNvSpPr/>
          <p:nvPr/>
        </p:nvSpPr>
        <p:spPr>
          <a:xfrm>
            <a:off x="457200" y="120024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69" name="" descr=""/>
          <p:cNvPicPr/>
          <p:nvPr/>
        </p:nvPicPr>
        <p:blipFill>
          <a:blip r:embed="rId1"/>
          <a:stretch/>
        </p:blipFill>
        <p:spPr>
          <a:xfrm>
            <a:off x="2171880" y="942480"/>
            <a:ext cx="4798800" cy="3612600"/>
          </a:xfrm>
          <a:prstGeom prst="rect">
            <a:avLst/>
          </a:prstGeom>
          <a:ln>
            <a:noFill/>
          </a:ln>
        </p:spPr>
      </p:pic>
    </p:spTree>
  </p:cSld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Bridges and pluggable transports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1" name="CustomShape 2"/>
          <p:cNvSpPr/>
          <p:nvPr/>
        </p:nvSpPr>
        <p:spPr>
          <a:xfrm>
            <a:off x="457200" y="120024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72" name="" descr=""/>
          <p:cNvPicPr/>
          <p:nvPr/>
        </p:nvPicPr>
        <p:blipFill>
          <a:blip r:embed="rId1"/>
          <a:stretch/>
        </p:blipFill>
        <p:spPr>
          <a:xfrm>
            <a:off x="2187360" y="914400"/>
            <a:ext cx="4767840" cy="360252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Bridges and pluggable transports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4" name="CustomShape 2"/>
          <p:cNvSpPr/>
          <p:nvPr/>
        </p:nvSpPr>
        <p:spPr>
          <a:xfrm>
            <a:off x="457200" y="120024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75" name="" descr=""/>
          <p:cNvPicPr/>
          <p:nvPr/>
        </p:nvPicPr>
        <p:blipFill>
          <a:blip r:embed="rId1"/>
          <a:stretch/>
        </p:blipFill>
        <p:spPr>
          <a:xfrm>
            <a:off x="2160360" y="957240"/>
            <a:ext cx="4821840" cy="3629520"/>
          </a:xfrm>
          <a:prstGeom prst="rect">
            <a:avLst/>
          </a:prstGeom>
          <a:ln>
            <a:noFill/>
          </a:ln>
        </p:spPr>
      </p:pic>
    </p:spTree>
  </p:cSld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Pluggable transports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7" name="CustomShape 2"/>
          <p:cNvSpPr/>
          <p:nvPr/>
        </p:nvSpPr>
        <p:spPr>
          <a:xfrm>
            <a:off x="457200" y="120024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8" name="CustomShape 3"/>
          <p:cNvSpPr/>
          <p:nvPr/>
        </p:nvSpPr>
        <p:spPr>
          <a:xfrm>
            <a:off x="457200" y="120024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1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obfs4</a:t>
            </a: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: makes Tor traffic look random; works in many situations including China (if not, try meek)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1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fte</a:t>
            </a: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: makes Tor traffic look like regular HTTP traffic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1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meek-azure</a:t>
            </a: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: makes it look like Microsoft traffic; works in China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056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1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obfs3</a:t>
            </a: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: makes Tor traffic look random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CustomShape 1"/>
          <p:cNvSpPr/>
          <p:nvPr/>
        </p:nvSpPr>
        <p:spPr>
          <a:xfrm>
            <a:off x="685800" y="902880"/>
            <a:ext cx="7770960" cy="1796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Sharing content anonymously with Tor 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0" name="CustomShape 2"/>
          <p:cNvSpPr/>
          <p:nvPr/>
        </p:nvSpPr>
        <p:spPr>
          <a:xfrm>
            <a:off x="685800" y="2914560"/>
            <a:ext cx="7085160" cy="131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You and Tor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7" name="CustomShape 2"/>
          <p:cNvSpPr/>
          <p:nvPr/>
        </p:nvSpPr>
        <p:spPr>
          <a:xfrm>
            <a:off x="457200" y="104616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Do you use Tor?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Do you teach others about Tor?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What have you heard about Tor?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Questions, concerns, doubts about Tor?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CustomShape 1"/>
          <p:cNvSpPr/>
          <p:nvPr/>
        </p:nvSpPr>
        <p:spPr>
          <a:xfrm>
            <a:off x="457200" y="205920"/>
            <a:ext cx="822816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2" name="CustomShape 2"/>
          <p:cNvSpPr/>
          <p:nvPr/>
        </p:nvSpPr>
        <p:spPr>
          <a:xfrm>
            <a:off x="457200" y="1200240"/>
            <a:ext cx="822816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3" name="CustomShape 3"/>
          <p:cNvSpPr/>
          <p:nvPr/>
        </p:nvSpPr>
        <p:spPr>
          <a:xfrm>
            <a:off x="457200" y="205920"/>
            <a:ext cx="8227800" cy="85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Onion services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4" name="CustomShape 4"/>
          <p:cNvSpPr/>
          <p:nvPr/>
        </p:nvSpPr>
        <p:spPr>
          <a:xfrm>
            <a:off x="485640" y="841320"/>
            <a:ext cx="8227800" cy="33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Protection for both the user and the server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User learns about xyz.onion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Client and service meet at rendezvous point in the Tor cloud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End-to-end encrypted without HTTPS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Connections never go out to the “vanilla” internet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5" name="" descr=""/>
          <p:cNvPicPr/>
          <p:nvPr/>
        </p:nvPicPr>
        <p:blipFill>
          <a:blip r:embed="rId1"/>
          <a:srcRect l="0" t="0" r="62574" b="88822"/>
          <a:stretch/>
        </p:blipFill>
        <p:spPr>
          <a:xfrm>
            <a:off x="182880" y="3566160"/>
            <a:ext cx="6675120" cy="97452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CustomShape 1"/>
          <p:cNvSpPr/>
          <p:nvPr/>
        </p:nvSpPr>
        <p:spPr>
          <a:xfrm>
            <a:off x="457200" y="205920"/>
            <a:ext cx="822816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7" name="CustomShape 2"/>
          <p:cNvSpPr/>
          <p:nvPr/>
        </p:nvSpPr>
        <p:spPr>
          <a:xfrm>
            <a:off x="457200" y="1200240"/>
            <a:ext cx="822816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8" name="CustomShape 3"/>
          <p:cNvSpPr/>
          <p:nvPr/>
        </p:nvSpPr>
        <p:spPr>
          <a:xfrm>
            <a:off x="457200" y="205920"/>
            <a:ext cx="8227800" cy="85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OnionShare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9" name="CustomShape 4"/>
          <p:cNvSpPr/>
          <p:nvPr/>
        </p:nvSpPr>
        <p:spPr>
          <a:xfrm>
            <a:off x="457200" y="1200240"/>
            <a:ext cx="8227800" cy="33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Secure, private, anonymous file sharing done easy, built on top of the Tor network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Uses onion services to securely send files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Creates an onion service where the file can be downloaded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No need to trust third parties like Dropbox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Download from onionshare.org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ustomShape 1"/>
          <p:cNvSpPr/>
          <p:nvPr/>
        </p:nvSpPr>
        <p:spPr>
          <a:xfrm>
            <a:off x="457200" y="205920"/>
            <a:ext cx="822816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1" name="CustomShape 2"/>
          <p:cNvSpPr/>
          <p:nvPr/>
        </p:nvSpPr>
        <p:spPr>
          <a:xfrm>
            <a:off x="457200" y="1151280"/>
            <a:ext cx="4038840" cy="47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2" name="CustomShape 3"/>
          <p:cNvSpPr/>
          <p:nvPr/>
        </p:nvSpPr>
        <p:spPr>
          <a:xfrm>
            <a:off x="457200" y="1631160"/>
            <a:ext cx="4038840" cy="296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3" name="CustomShape 4"/>
          <p:cNvSpPr/>
          <p:nvPr/>
        </p:nvSpPr>
        <p:spPr>
          <a:xfrm>
            <a:off x="4645080" y="1151280"/>
            <a:ext cx="4040280" cy="47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4" name="CustomShape 5"/>
          <p:cNvSpPr/>
          <p:nvPr/>
        </p:nvSpPr>
        <p:spPr>
          <a:xfrm>
            <a:off x="4645080" y="1631160"/>
            <a:ext cx="4040280" cy="296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95" name="" descr=""/>
          <p:cNvPicPr/>
          <p:nvPr/>
        </p:nvPicPr>
        <p:blipFill>
          <a:blip r:embed="rId1"/>
          <a:stretch/>
        </p:blipFill>
        <p:spPr>
          <a:xfrm>
            <a:off x="348840" y="303120"/>
            <a:ext cx="3856680" cy="179928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496" name="" descr=""/>
          <p:cNvPicPr/>
          <p:nvPr/>
        </p:nvPicPr>
        <p:blipFill>
          <a:blip r:embed="rId2"/>
          <a:stretch/>
        </p:blipFill>
        <p:spPr>
          <a:xfrm>
            <a:off x="4572000" y="1179720"/>
            <a:ext cx="4094640" cy="320868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497" name="CustomShape 6"/>
          <p:cNvSpPr/>
          <p:nvPr/>
        </p:nvSpPr>
        <p:spPr>
          <a:xfrm>
            <a:off x="6858000" y="997200"/>
            <a:ext cx="2193840" cy="75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8" name="CustomShape 7"/>
          <p:cNvSpPr/>
          <p:nvPr/>
        </p:nvSpPr>
        <p:spPr>
          <a:xfrm>
            <a:off x="365760" y="2377440"/>
            <a:ext cx="4278600" cy="221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OnionShare connects to Tor network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Click “add” then find the file you want to share.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CustomShape 1"/>
          <p:cNvSpPr/>
          <p:nvPr/>
        </p:nvSpPr>
        <p:spPr>
          <a:xfrm>
            <a:off x="457200" y="205920"/>
            <a:ext cx="822816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0" name="CustomShape 2"/>
          <p:cNvSpPr/>
          <p:nvPr/>
        </p:nvSpPr>
        <p:spPr>
          <a:xfrm>
            <a:off x="457200" y="1151280"/>
            <a:ext cx="4038840" cy="47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CustomShape 3"/>
          <p:cNvSpPr/>
          <p:nvPr/>
        </p:nvSpPr>
        <p:spPr>
          <a:xfrm>
            <a:off x="457200" y="1631160"/>
            <a:ext cx="4038840" cy="296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2" name="CustomShape 4"/>
          <p:cNvSpPr/>
          <p:nvPr/>
        </p:nvSpPr>
        <p:spPr>
          <a:xfrm>
            <a:off x="4645080" y="1151280"/>
            <a:ext cx="4040280" cy="478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3" name="CustomShape 5"/>
          <p:cNvSpPr/>
          <p:nvPr/>
        </p:nvSpPr>
        <p:spPr>
          <a:xfrm>
            <a:off x="4645080" y="1631160"/>
            <a:ext cx="4040280" cy="296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04" name="" descr=""/>
          <p:cNvPicPr/>
          <p:nvPr/>
        </p:nvPicPr>
        <p:blipFill>
          <a:blip r:embed="rId1"/>
          <a:stretch/>
        </p:blipFill>
        <p:spPr>
          <a:xfrm>
            <a:off x="182880" y="640080"/>
            <a:ext cx="2987640" cy="319968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05" name="" descr=""/>
          <p:cNvPicPr/>
          <p:nvPr/>
        </p:nvPicPr>
        <p:blipFill>
          <a:blip r:embed="rId2"/>
          <a:stretch/>
        </p:blipFill>
        <p:spPr>
          <a:xfrm>
            <a:off x="3291840" y="640080"/>
            <a:ext cx="3125880" cy="319968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506" name="CustomShape 6"/>
          <p:cNvSpPr/>
          <p:nvPr/>
        </p:nvSpPr>
        <p:spPr>
          <a:xfrm>
            <a:off x="6217920" y="457200"/>
            <a:ext cx="3016800" cy="730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Once the file is added, click “start sharing”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CustomShape 1"/>
          <p:cNvSpPr/>
          <p:nvPr/>
        </p:nvSpPr>
        <p:spPr>
          <a:xfrm>
            <a:off x="457200" y="205920"/>
            <a:ext cx="822816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8" name="CustomShape 2"/>
          <p:cNvSpPr/>
          <p:nvPr/>
        </p:nvSpPr>
        <p:spPr>
          <a:xfrm>
            <a:off x="457200" y="1200240"/>
            <a:ext cx="822816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09" name="" descr=""/>
          <p:cNvPicPr/>
          <p:nvPr/>
        </p:nvPicPr>
        <p:blipFill>
          <a:blip r:embed="rId1"/>
          <a:stretch/>
        </p:blipFill>
        <p:spPr>
          <a:xfrm>
            <a:off x="212400" y="204480"/>
            <a:ext cx="3852000" cy="412776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510" name="CustomShape 3"/>
          <p:cNvSpPr/>
          <p:nvPr/>
        </p:nvSpPr>
        <p:spPr>
          <a:xfrm>
            <a:off x="4199760" y="191880"/>
            <a:ext cx="4387320" cy="189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Copy the xyz.onion link and send it to your contact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Contact installs Tor Browser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When they finish downloading you’ll see this →</a:t>
            </a: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11" name="" descr=""/>
          <p:cNvPicPr/>
          <p:nvPr/>
        </p:nvPicPr>
        <p:blipFill>
          <a:blip r:embed="rId2"/>
          <a:stretch/>
        </p:blipFill>
        <p:spPr>
          <a:xfrm>
            <a:off x="5009040" y="2433240"/>
            <a:ext cx="2306160" cy="203292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</p:cSld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CustomShape 1"/>
          <p:cNvSpPr/>
          <p:nvPr/>
        </p:nvSpPr>
        <p:spPr>
          <a:xfrm>
            <a:off x="457200" y="205920"/>
            <a:ext cx="822816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3" name="CustomShape 2"/>
          <p:cNvSpPr/>
          <p:nvPr/>
        </p:nvSpPr>
        <p:spPr>
          <a:xfrm>
            <a:off x="457200" y="1200240"/>
            <a:ext cx="822816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4" name="CustomShape 3"/>
          <p:cNvSpPr/>
          <p:nvPr/>
        </p:nvSpPr>
        <p:spPr>
          <a:xfrm>
            <a:off x="457200" y="205920"/>
            <a:ext cx="8227800" cy="85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More Tor world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5" name="CustomShape 4"/>
          <p:cNvSpPr/>
          <p:nvPr/>
        </p:nvSpPr>
        <p:spPr>
          <a:xfrm>
            <a:off x="457200" y="1200240"/>
            <a:ext cx="8227800" cy="3392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SecureDrop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Tails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OONI: Open Observatory of Network Interference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Brave Browser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CustomShape 1"/>
          <p:cNvSpPr/>
          <p:nvPr/>
        </p:nvSpPr>
        <p:spPr>
          <a:xfrm>
            <a:off x="457200" y="205920"/>
            <a:ext cx="8228160" cy="85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CustomShape 2"/>
          <p:cNvSpPr/>
          <p:nvPr/>
        </p:nvSpPr>
        <p:spPr>
          <a:xfrm>
            <a:off x="457200" y="1200240"/>
            <a:ext cx="8228160" cy="3393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8" name="CustomShape 3"/>
          <p:cNvSpPr/>
          <p:nvPr/>
        </p:nvSpPr>
        <p:spPr>
          <a:xfrm>
            <a:off x="4199760" y="191880"/>
            <a:ext cx="4387320" cy="189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SecureDrop</a:t>
            </a: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Tails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Brave Browser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280">
              <a:lnSpc>
                <a:spcPct val="100000"/>
              </a:lnSpc>
              <a:spcBef>
                <a:spcPts val="479"/>
              </a:spcBef>
              <a:buClr>
                <a:srgbClr val="484848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Other Tor world stuff?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What is Tor?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9" name="CustomShape 2"/>
          <p:cNvSpPr/>
          <p:nvPr/>
        </p:nvSpPr>
        <p:spPr>
          <a:xfrm>
            <a:off x="457200" y="120024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What do YOU think it is?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Free software and an open network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Mitigates against surveillance and censorship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Run by a US non-profit and volunteers from all over the world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It’s Tor, not TOR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little-t Tor or core tor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1" name="CustomShape 2"/>
          <p:cNvSpPr/>
          <p:nvPr/>
        </p:nvSpPr>
        <p:spPr>
          <a:xfrm>
            <a:off x="457200" y="120024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Tor the network daemon (a computer program)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Presents a SOCKS or http proxy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Location and source anonymity, similar to a VPN or regular proxy (but better!)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Network of relays in many parts of the world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457200" y="1029960"/>
            <a:ext cx="8227080" cy="308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3" name="" descr=""/>
          <p:cNvPicPr/>
          <p:nvPr/>
        </p:nvPicPr>
        <p:blipFill>
          <a:blip r:embed="rId1"/>
          <a:stretch/>
        </p:blipFill>
        <p:spPr>
          <a:xfrm>
            <a:off x="102240" y="91440"/>
            <a:ext cx="6996960" cy="3838320"/>
          </a:xfrm>
          <a:prstGeom prst="rect">
            <a:avLst/>
          </a:prstGeom>
          <a:ln>
            <a:noFill/>
          </a:ln>
        </p:spPr>
      </p:pic>
      <p:sp>
        <p:nvSpPr>
          <p:cNvPr id="374" name="CustomShape 2"/>
          <p:cNvSpPr/>
          <p:nvPr/>
        </p:nvSpPr>
        <p:spPr>
          <a:xfrm>
            <a:off x="311760" y="4114800"/>
            <a:ext cx="5995440" cy="97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216000" indent="-213840" algn="ctr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How Tor relays work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CustomShape 1"/>
          <p:cNvSpPr/>
          <p:nvPr/>
        </p:nvSpPr>
        <p:spPr>
          <a:xfrm>
            <a:off x="457200" y="205920"/>
            <a:ext cx="8227080" cy="85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7d469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Tor Browser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6" name="CustomShape 2"/>
          <p:cNvSpPr/>
          <p:nvPr/>
        </p:nvSpPr>
        <p:spPr>
          <a:xfrm>
            <a:off x="457200" y="904680"/>
            <a:ext cx="8227080" cy="339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little-t tor plus patched Firefox 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Anyone snooping can’t see the websites you visit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Websites can’t track you or see other sites you visit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Prevents other privacy violations like fingerprinting or 3rd party cookies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Writes nearly nothing to disk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18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484848"/>
                </a:solidFill>
                <a:uFill>
                  <a:solidFill>
                    <a:srgbClr val="ffffff"/>
                  </a:solidFill>
                </a:uFill>
                <a:latin typeface="Source Sans Pro"/>
                <a:ea typeface="DejaVu Sans"/>
              </a:rPr>
              <a:t>No browser history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8679</TotalTime>
  <Application>LibreOffice/5.2.7.2$Linux_X86_64 LibreOffice_project/20m0$Build-2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2017-07-12T19:21:40Z</dcterms:created>
  <dc:creator>Stephanie A. Whited</dc:creator>
  <dc:description/>
  <dc:language>en-US</dc:language>
  <cp:lastModifiedBy/>
  <dcterms:modified xsi:type="dcterms:W3CDTF">2018-08-05T12:00:56Z</dcterms:modified>
  <cp:revision>82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